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82" r:id="rId2"/>
    <p:sldId id="288" r:id="rId3"/>
    <p:sldId id="289" r:id="rId4"/>
    <p:sldId id="283" r:id="rId5"/>
    <p:sldId id="284" r:id="rId6"/>
    <p:sldId id="340" r:id="rId7"/>
    <p:sldId id="341" r:id="rId8"/>
    <p:sldId id="342" r:id="rId9"/>
    <p:sldId id="343" r:id="rId10"/>
    <p:sldId id="345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68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7" r:id="rId41"/>
    <p:sldId id="376" r:id="rId42"/>
    <p:sldId id="378" r:id="rId43"/>
    <p:sldId id="37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6327" autoAdjust="0"/>
  </p:normalViewPr>
  <p:slideViewPr>
    <p:cSldViewPr snapToGrid="0">
      <p:cViewPr varScale="1">
        <p:scale>
          <a:sx n="59" d="100"/>
          <a:sy n="59" d="100"/>
        </p:scale>
        <p:origin x="2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EFD6E-C0E4-4B61-8FD4-3883155BFC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7352E3-95A9-4D83-89EC-09A5D75292F1}">
      <dgm:prSet/>
      <dgm:spPr/>
      <dgm:t>
        <a:bodyPr/>
        <a:lstStyle/>
        <a:p>
          <a:pPr>
            <a:defRPr b="1"/>
          </a:pPr>
          <a:r>
            <a:rPr lang="en-US"/>
            <a:t>What is Cellebrite Physical Analyzer</a:t>
          </a:r>
        </a:p>
      </dgm:t>
    </dgm:pt>
    <dgm:pt modelId="{5C383598-1CAD-4BC1-AC5D-A63BE31F83D4}" type="parTrans" cxnId="{97EAD846-B9FD-46ED-A463-C2D1E672D5C4}">
      <dgm:prSet/>
      <dgm:spPr/>
      <dgm:t>
        <a:bodyPr/>
        <a:lstStyle/>
        <a:p>
          <a:endParaRPr lang="en-US"/>
        </a:p>
      </dgm:t>
    </dgm:pt>
    <dgm:pt modelId="{1293D8E0-7E1A-4592-8B01-09732D079EF7}" type="sibTrans" cxnId="{97EAD846-B9FD-46ED-A463-C2D1E672D5C4}">
      <dgm:prSet/>
      <dgm:spPr/>
      <dgm:t>
        <a:bodyPr/>
        <a:lstStyle/>
        <a:p>
          <a:endParaRPr lang="en-US"/>
        </a:p>
      </dgm:t>
    </dgm:pt>
    <dgm:pt modelId="{9698E255-D08D-4A90-9F83-F58266D084AA}">
      <dgm:prSet/>
      <dgm:spPr/>
      <dgm:t>
        <a:bodyPr/>
        <a:lstStyle/>
        <a:p>
          <a:pPr>
            <a:defRPr b="1"/>
          </a:pPr>
          <a:r>
            <a:rPr lang="en-US"/>
            <a:t>Loading image into Cellebrite Physical Analyzer</a:t>
          </a:r>
        </a:p>
      </dgm:t>
    </dgm:pt>
    <dgm:pt modelId="{5F6F37C1-56FE-4C6E-9C66-578B88BE3534}" type="parTrans" cxnId="{9772C502-14A5-4E45-8028-B6DCFE58C11A}">
      <dgm:prSet/>
      <dgm:spPr/>
      <dgm:t>
        <a:bodyPr/>
        <a:lstStyle/>
        <a:p>
          <a:endParaRPr lang="en-US"/>
        </a:p>
      </dgm:t>
    </dgm:pt>
    <dgm:pt modelId="{0F10759F-10B9-4AA4-B229-9A4A344CF97F}" type="sibTrans" cxnId="{9772C502-14A5-4E45-8028-B6DCFE58C11A}">
      <dgm:prSet/>
      <dgm:spPr/>
      <dgm:t>
        <a:bodyPr/>
        <a:lstStyle/>
        <a:p>
          <a:endParaRPr lang="en-US"/>
        </a:p>
      </dgm:t>
    </dgm:pt>
    <dgm:pt modelId="{51663113-9FA7-44C9-8563-A6590CD9AA79}">
      <dgm:prSet/>
      <dgm:spPr/>
      <dgm:t>
        <a:bodyPr/>
        <a:lstStyle/>
        <a:p>
          <a:pPr>
            <a:defRPr b="1"/>
          </a:pPr>
          <a:r>
            <a:rPr lang="en-US"/>
            <a:t>Examining data with Cellebrite Physical Analyzer</a:t>
          </a:r>
        </a:p>
      </dgm:t>
    </dgm:pt>
    <dgm:pt modelId="{662EC74D-4604-420E-969B-9F9A14E11EE2}" type="parTrans" cxnId="{EB452B22-CB0C-4A85-BBC7-F39EFE6028DE}">
      <dgm:prSet/>
      <dgm:spPr/>
      <dgm:t>
        <a:bodyPr/>
        <a:lstStyle/>
        <a:p>
          <a:endParaRPr lang="en-US"/>
        </a:p>
      </dgm:t>
    </dgm:pt>
    <dgm:pt modelId="{745D225E-C9A0-4714-8C81-2A9D4726E825}" type="sibTrans" cxnId="{EB452B22-CB0C-4A85-BBC7-F39EFE6028DE}">
      <dgm:prSet/>
      <dgm:spPr/>
      <dgm:t>
        <a:bodyPr/>
        <a:lstStyle/>
        <a:p>
          <a:endParaRPr lang="en-US"/>
        </a:p>
      </dgm:t>
    </dgm:pt>
    <dgm:pt modelId="{844628CB-CF24-4699-894E-7945D990C786}">
      <dgm:prSet/>
      <dgm:spPr/>
      <dgm:t>
        <a:bodyPr/>
        <a:lstStyle/>
        <a:p>
          <a:pPr>
            <a:defRPr b="1"/>
          </a:pPr>
          <a:r>
            <a:rPr lang="en-US"/>
            <a:t>Reporting with Cellebrite Physical Analyzer</a:t>
          </a:r>
        </a:p>
      </dgm:t>
    </dgm:pt>
    <dgm:pt modelId="{49ED2972-4254-4625-A613-7ED4E26E99C4}" type="parTrans" cxnId="{F45C87F0-A3CB-4D39-9035-9E2192FED0D9}">
      <dgm:prSet/>
      <dgm:spPr/>
      <dgm:t>
        <a:bodyPr/>
        <a:lstStyle/>
        <a:p>
          <a:endParaRPr lang="en-US"/>
        </a:p>
      </dgm:t>
    </dgm:pt>
    <dgm:pt modelId="{C6BF1D7A-572E-41A9-9278-3B3917D405C6}" type="sibTrans" cxnId="{F45C87F0-A3CB-4D39-9035-9E2192FED0D9}">
      <dgm:prSet/>
      <dgm:spPr/>
      <dgm:t>
        <a:bodyPr/>
        <a:lstStyle/>
        <a:p>
          <a:endParaRPr lang="en-US"/>
        </a:p>
      </dgm:t>
    </dgm:pt>
    <dgm:pt modelId="{A8CE5D83-D42A-46FC-AD6E-03658FA7AE70}">
      <dgm:prSet/>
      <dgm:spPr/>
      <dgm:t>
        <a:bodyPr/>
        <a:lstStyle/>
        <a:p>
          <a:r>
            <a:rPr lang="en-US"/>
            <a:t>Review Reports</a:t>
          </a:r>
        </a:p>
      </dgm:t>
    </dgm:pt>
    <dgm:pt modelId="{BF68FD96-397C-4D20-AD71-008A261C39AB}" type="parTrans" cxnId="{65A6281C-704F-4CB1-AA4C-24759B3529B0}">
      <dgm:prSet/>
      <dgm:spPr/>
      <dgm:t>
        <a:bodyPr/>
        <a:lstStyle/>
        <a:p>
          <a:endParaRPr lang="en-US"/>
        </a:p>
      </dgm:t>
    </dgm:pt>
    <dgm:pt modelId="{74AD8CCD-E74F-44C9-8BF5-3946EF8729F4}" type="sibTrans" cxnId="{65A6281C-704F-4CB1-AA4C-24759B3529B0}">
      <dgm:prSet/>
      <dgm:spPr/>
      <dgm:t>
        <a:bodyPr/>
        <a:lstStyle/>
        <a:p>
          <a:endParaRPr lang="en-US"/>
        </a:p>
      </dgm:t>
    </dgm:pt>
    <dgm:pt modelId="{F7D4EB51-7D5B-48DB-868A-9D3E7B2D076B}" type="pres">
      <dgm:prSet presAssocID="{FE9EFD6E-C0E4-4B61-8FD4-3883155BFCDA}" presName="root" presStyleCnt="0">
        <dgm:presLayoutVars>
          <dgm:dir/>
          <dgm:resizeHandles val="exact"/>
        </dgm:presLayoutVars>
      </dgm:prSet>
      <dgm:spPr/>
    </dgm:pt>
    <dgm:pt modelId="{97F1CF29-77A9-4AE8-9F72-4F8ABD387A40}" type="pres">
      <dgm:prSet presAssocID="{497352E3-95A9-4D83-89EC-09A5D75292F1}" presName="compNode" presStyleCnt="0"/>
      <dgm:spPr/>
    </dgm:pt>
    <dgm:pt modelId="{BC74956A-3530-4D5C-B751-23F82B22B871}" type="pres">
      <dgm:prSet presAssocID="{497352E3-95A9-4D83-89EC-09A5D75292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F50690E-31EC-4842-B368-F72F3BA04C74}" type="pres">
      <dgm:prSet presAssocID="{497352E3-95A9-4D83-89EC-09A5D75292F1}" presName="iconSpace" presStyleCnt="0"/>
      <dgm:spPr/>
    </dgm:pt>
    <dgm:pt modelId="{468CE108-246C-4907-B9BA-476E9E8AB147}" type="pres">
      <dgm:prSet presAssocID="{497352E3-95A9-4D83-89EC-09A5D75292F1}" presName="parTx" presStyleLbl="revTx" presStyleIdx="0" presStyleCnt="8">
        <dgm:presLayoutVars>
          <dgm:chMax val="0"/>
          <dgm:chPref val="0"/>
        </dgm:presLayoutVars>
      </dgm:prSet>
      <dgm:spPr/>
    </dgm:pt>
    <dgm:pt modelId="{17F46CE1-F1ED-46CD-9D58-F9FB22F9E03B}" type="pres">
      <dgm:prSet presAssocID="{497352E3-95A9-4D83-89EC-09A5D75292F1}" presName="txSpace" presStyleCnt="0"/>
      <dgm:spPr/>
    </dgm:pt>
    <dgm:pt modelId="{661F6ABD-38C5-4329-A544-0274BA87884A}" type="pres">
      <dgm:prSet presAssocID="{497352E3-95A9-4D83-89EC-09A5D75292F1}" presName="desTx" presStyleLbl="revTx" presStyleIdx="1" presStyleCnt="8">
        <dgm:presLayoutVars/>
      </dgm:prSet>
      <dgm:spPr/>
    </dgm:pt>
    <dgm:pt modelId="{9655E55D-2723-448B-8422-5CD59239942C}" type="pres">
      <dgm:prSet presAssocID="{1293D8E0-7E1A-4592-8B01-09732D079EF7}" presName="sibTrans" presStyleCnt="0"/>
      <dgm:spPr/>
    </dgm:pt>
    <dgm:pt modelId="{A48F07F5-165E-4921-A3FC-08E677F16219}" type="pres">
      <dgm:prSet presAssocID="{9698E255-D08D-4A90-9F83-F58266D084AA}" presName="compNode" presStyleCnt="0"/>
      <dgm:spPr/>
    </dgm:pt>
    <dgm:pt modelId="{13663B3B-6DEE-4D56-B02B-58D170E2EE6E}" type="pres">
      <dgm:prSet presAssocID="{9698E255-D08D-4A90-9F83-F58266D084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B79D33F-3E1A-4441-8CA9-F7255481EAD4}" type="pres">
      <dgm:prSet presAssocID="{9698E255-D08D-4A90-9F83-F58266D084AA}" presName="iconSpace" presStyleCnt="0"/>
      <dgm:spPr/>
    </dgm:pt>
    <dgm:pt modelId="{A17BB288-8DC6-4C73-BBDD-B06782D8F9E7}" type="pres">
      <dgm:prSet presAssocID="{9698E255-D08D-4A90-9F83-F58266D084AA}" presName="parTx" presStyleLbl="revTx" presStyleIdx="2" presStyleCnt="8">
        <dgm:presLayoutVars>
          <dgm:chMax val="0"/>
          <dgm:chPref val="0"/>
        </dgm:presLayoutVars>
      </dgm:prSet>
      <dgm:spPr/>
    </dgm:pt>
    <dgm:pt modelId="{CDC7D136-C257-4976-9E03-9C6A84CFFCC7}" type="pres">
      <dgm:prSet presAssocID="{9698E255-D08D-4A90-9F83-F58266D084AA}" presName="txSpace" presStyleCnt="0"/>
      <dgm:spPr/>
    </dgm:pt>
    <dgm:pt modelId="{355F4418-98C1-4DB6-935B-E2F8A555B44D}" type="pres">
      <dgm:prSet presAssocID="{9698E255-D08D-4A90-9F83-F58266D084AA}" presName="desTx" presStyleLbl="revTx" presStyleIdx="3" presStyleCnt="8">
        <dgm:presLayoutVars/>
      </dgm:prSet>
      <dgm:spPr/>
    </dgm:pt>
    <dgm:pt modelId="{31FA3F8D-B7DD-40A9-BDF3-52EFC761E1C8}" type="pres">
      <dgm:prSet presAssocID="{0F10759F-10B9-4AA4-B229-9A4A344CF97F}" presName="sibTrans" presStyleCnt="0"/>
      <dgm:spPr/>
    </dgm:pt>
    <dgm:pt modelId="{9C47A735-FEDE-43D3-81EC-F1981539550C}" type="pres">
      <dgm:prSet presAssocID="{51663113-9FA7-44C9-8563-A6590CD9AA79}" presName="compNode" presStyleCnt="0"/>
      <dgm:spPr/>
    </dgm:pt>
    <dgm:pt modelId="{C8000CA2-201A-4C7E-B808-17300C36214A}" type="pres">
      <dgm:prSet presAssocID="{51663113-9FA7-44C9-8563-A6590CD9AA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FC7E836-7AE9-40CF-B63C-CABEBFA154F3}" type="pres">
      <dgm:prSet presAssocID="{51663113-9FA7-44C9-8563-A6590CD9AA79}" presName="iconSpace" presStyleCnt="0"/>
      <dgm:spPr/>
    </dgm:pt>
    <dgm:pt modelId="{7A7BE63D-B1E1-4A45-8C7B-DD301A8D8CE3}" type="pres">
      <dgm:prSet presAssocID="{51663113-9FA7-44C9-8563-A6590CD9AA79}" presName="parTx" presStyleLbl="revTx" presStyleIdx="4" presStyleCnt="8">
        <dgm:presLayoutVars>
          <dgm:chMax val="0"/>
          <dgm:chPref val="0"/>
        </dgm:presLayoutVars>
      </dgm:prSet>
      <dgm:spPr/>
    </dgm:pt>
    <dgm:pt modelId="{4D33323F-32F7-4276-AAFF-0D5D53B1C45A}" type="pres">
      <dgm:prSet presAssocID="{51663113-9FA7-44C9-8563-A6590CD9AA79}" presName="txSpace" presStyleCnt="0"/>
      <dgm:spPr/>
    </dgm:pt>
    <dgm:pt modelId="{9D034B78-0011-40C9-AC28-0CAF18EB93E0}" type="pres">
      <dgm:prSet presAssocID="{51663113-9FA7-44C9-8563-A6590CD9AA79}" presName="desTx" presStyleLbl="revTx" presStyleIdx="5" presStyleCnt="8">
        <dgm:presLayoutVars/>
      </dgm:prSet>
      <dgm:spPr/>
    </dgm:pt>
    <dgm:pt modelId="{F2D932F6-965A-46F9-9CB8-21348C778787}" type="pres">
      <dgm:prSet presAssocID="{745D225E-C9A0-4714-8C81-2A9D4726E825}" presName="sibTrans" presStyleCnt="0"/>
      <dgm:spPr/>
    </dgm:pt>
    <dgm:pt modelId="{5C9FBF9B-9C33-447D-A162-A6748E01489E}" type="pres">
      <dgm:prSet presAssocID="{844628CB-CF24-4699-894E-7945D990C786}" presName="compNode" presStyleCnt="0"/>
      <dgm:spPr/>
    </dgm:pt>
    <dgm:pt modelId="{97BB3DDC-1500-4AD6-A7BD-0944A8A077C9}" type="pres">
      <dgm:prSet presAssocID="{844628CB-CF24-4699-894E-7945D990C7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230BB0-EA97-4C30-9042-E013CCAC5202}" type="pres">
      <dgm:prSet presAssocID="{844628CB-CF24-4699-894E-7945D990C786}" presName="iconSpace" presStyleCnt="0"/>
      <dgm:spPr/>
    </dgm:pt>
    <dgm:pt modelId="{419A192F-F4BE-4F45-9012-6992F13048D0}" type="pres">
      <dgm:prSet presAssocID="{844628CB-CF24-4699-894E-7945D990C786}" presName="parTx" presStyleLbl="revTx" presStyleIdx="6" presStyleCnt="8">
        <dgm:presLayoutVars>
          <dgm:chMax val="0"/>
          <dgm:chPref val="0"/>
        </dgm:presLayoutVars>
      </dgm:prSet>
      <dgm:spPr/>
    </dgm:pt>
    <dgm:pt modelId="{29A00A95-E5C7-4B2D-904E-5B3349AC3AE1}" type="pres">
      <dgm:prSet presAssocID="{844628CB-CF24-4699-894E-7945D990C786}" presName="txSpace" presStyleCnt="0"/>
      <dgm:spPr/>
    </dgm:pt>
    <dgm:pt modelId="{A6AA84D8-2AF6-4415-8FFE-96FD70C0E821}" type="pres">
      <dgm:prSet presAssocID="{844628CB-CF24-4699-894E-7945D990C786}" presName="desTx" presStyleLbl="revTx" presStyleIdx="7" presStyleCnt="8">
        <dgm:presLayoutVars/>
      </dgm:prSet>
      <dgm:spPr/>
    </dgm:pt>
  </dgm:ptLst>
  <dgm:cxnLst>
    <dgm:cxn modelId="{9772C502-14A5-4E45-8028-B6DCFE58C11A}" srcId="{FE9EFD6E-C0E4-4B61-8FD4-3883155BFCDA}" destId="{9698E255-D08D-4A90-9F83-F58266D084AA}" srcOrd="1" destOrd="0" parTransId="{5F6F37C1-56FE-4C6E-9C66-578B88BE3534}" sibTransId="{0F10759F-10B9-4AA4-B229-9A4A344CF97F}"/>
    <dgm:cxn modelId="{65A6281C-704F-4CB1-AA4C-24759B3529B0}" srcId="{844628CB-CF24-4699-894E-7945D990C786}" destId="{A8CE5D83-D42A-46FC-AD6E-03658FA7AE70}" srcOrd="0" destOrd="0" parTransId="{BF68FD96-397C-4D20-AD71-008A261C39AB}" sibTransId="{74AD8CCD-E74F-44C9-8BF5-3946EF8729F4}"/>
    <dgm:cxn modelId="{EB452B22-CB0C-4A85-BBC7-F39EFE6028DE}" srcId="{FE9EFD6E-C0E4-4B61-8FD4-3883155BFCDA}" destId="{51663113-9FA7-44C9-8563-A6590CD9AA79}" srcOrd="2" destOrd="0" parTransId="{662EC74D-4604-420E-969B-9F9A14E11EE2}" sibTransId="{745D225E-C9A0-4714-8C81-2A9D4726E825}"/>
    <dgm:cxn modelId="{765D4D25-3787-44CE-A171-BCFD9D7D53FF}" type="presOf" srcId="{9698E255-D08D-4A90-9F83-F58266D084AA}" destId="{A17BB288-8DC6-4C73-BBDD-B06782D8F9E7}" srcOrd="0" destOrd="0" presId="urn:microsoft.com/office/officeart/2018/5/layout/CenteredIconLabelDescriptionList"/>
    <dgm:cxn modelId="{217CA530-1BB7-4E32-B245-69BF9804818D}" type="presOf" srcId="{FE9EFD6E-C0E4-4B61-8FD4-3883155BFCDA}" destId="{F7D4EB51-7D5B-48DB-868A-9D3E7B2D076B}" srcOrd="0" destOrd="0" presId="urn:microsoft.com/office/officeart/2018/5/layout/CenteredIconLabelDescriptionList"/>
    <dgm:cxn modelId="{AAC66440-8285-4A0D-BBFF-EFED13A90E31}" type="presOf" srcId="{51663113-9FA7-44C9-8563-A6590CD9AA79}" destId="{7A7BE63D-B1E1-4A45-8C7B-DD301A8D8CE3}" srcOrd="0" destOrd="0" presId="urn:microsoft.com/office/officeart/2018/5/layout/CenteredIconLabelDescriptionList"/>
    <dgm:cxn modelId="{97EAD846-B9FD-46ED-A463-C2D1E672D5C4}" srcId="{FE9EFD6E-C0E4-4B61-8FD4-3883155BFCDA}" destId="{497352E3-95A9-4D83-89EC-09A5D75292F1}" srcOrd="0" destOrd="0" parTransId="{5C383598-1CAD-4BC1-AC5D-A63BE31F83D4}" sibTransId="{1293D8E0-7E1A-4592-8B01-09732D079EF7}"/>
    <dgm:cxn modelId="{DD0E58D7-B82E-4423-B3F6-57AB4E42E5D6}" type="presOf" srcId="{844628CB-CF24-4699-894E-7945D990C786}" destId="{419A192F-F4BE-4F45-9012-6992F13048D0}" srcOrd="0" destOrd="0" presId="urn:microsoft.com/office/officeart/2018/5/layout/CenteredIconLabelDescriptionList"/>
    <dgm:cxn modelId="{FC4D63DA-2030-4812-AAA3-61CAE6D037F8}" type="presOf" srcId="{A8CE5D83-D42A-46FC-AD6E-03658FA7AE70}" destId="{A6AA84D8-2AF6-4415-8FFE-96FD70C0E821}" srcOrd="0" destOrd="0" presId="urn:microsoft.com/office/officeart/2018/5/layout/CenteredIconLabelDescriptionList"/>
    <dgm:cxn modelId="{101501E3-72CA-4C81-BE9F-05192A0D7E9B}" type="presOf" srcId="{497352E3-95A9-4D83-89EC-09A5D75292F1}" destId="{468CE108-246C-4907-B9BA-476E9E8AB147}" srcOrd="0" destOrd="0" presId="urn:microsoft.com/office/officeart/2018/5/layout/CenteredIconLabelDescriptionList"/>
    <dgm:cxn modelId="{F45C87F0-A3CB-4D39-9035-9E2192FED0D9}" srcId="{FE9EFD6E-C0E4-4B61-8FD4-3883155BFCDA}" destId="{844628CB-CF24-4699-894E-7945D990C786}" srcOrd="3" destOrd="0" parTransId="{49ED2972-4254-4625-A613-7ED4E26E99C4}" sibTransId="{C6BF1D7A-572E-41A9-9278-3B3917D405C6}"/>
    <dgm:cxn modelId="{473E9A56-FE64-4B32-8B0F-233D70E0EAC1}" type="presParOf" srcId="{F7D4EB51-7D5B-48DB-868A-9D3E7B2D076B}" destId="{97F1CF29-77A9-4AE8-9F72-4F8ABD387A40}" srcOrd="0" destOrd="0" presId="urn:microsoft.com/office/officeart/2018/5/layout/CenteredIconLabelDescriptionList"/>
    <dgm:cxn modelId="{A35E8ECB-7873-4D89-A8A6-B5B28E52E0DA}" type="presParOf" srcId="{97F1CF29-77A9-4AE8-9F72-4F8ABD387A40}" destId="{BC74956A-3530-4D5C-B751-23F82B22B871}" srcOrd="0" destOrd="0" presId="urn:microsoft.com/office/officeart/2018/5/layout/CenteredIconLabelDescriptionList"/>
    <dgm:cxn modelId="{95741A22-E034-480C-9DD9-365A75447D84}" type="presParOf" srcId="{97F1CF29-77A9-4AE8-9F72-4F8ABD387A40}" destId="{8F50690E-31EC-4842-B368-F72F3BA04C74}" srcOrd="1" destOrd="0" presId="urn:microsoft.com/office/officeart/2018/5/layout/CenteredIconLabelDescriptionList"/>
    <dgm:cxn modelId="{92DEEE34-AA89-417C-81B0-76FEC2B54EE3}" type="presParOf" srcId="{97F1CF29-77A9-4AE8-9F72-4F8ABD387A40}" destId="{468CE108-246C-4907-B9BA-476E9E8AB147}" srcOrd="2" destOrd="0" presId="urn:microsoft.com/office/officeart/2018/5/layout/CenteredIconLabelDescriptionList"/>
    <dgm:cxn modelId="{C66DD632-B2C8-437D-8D7F-3A3C5ED9C80B}" type="presParOf" srcId="{97F1CF29-77A9-4AE8-9F72-4F8ABD387A40}" destId="{17F46CE1-F1ED-46CD-9D58-F9FB22F9E03B}" srcOrd="3" destOrd="0" presId="urn:microsoft.com/office/officeart/2018/5/layout/CenteredIconLabelDescriptionList"/>
    <dgm:cxn modelId="{31FE043D-8042-4E0D-980A-0D1EB4CE6C0A}" type="presParOf" srcId="{97F1CF29-77A9-4AE8-9F72-4F8ABD387A40}" destId="{661F6ABD-38C5-4329-A544-0274BA87884A}" srcOrd="4" destOrd="0" presId="urn:microsoft.com/office/officeart/2018/5/layout/CenteredIconLabelDescriptionList"/>
    <dgm:cxn modelId="{1CE92E3E-0E89-40CB-ADCB-2A582546DBDA}" type="presParOf" srcId="{F7D4EB51-7D5B-48DB-868A-9D3E7B2D076B}" destId="{9655E55D-2723-448B-8422-5CD59239942C}" srcOrd="1" destOrd="0" presId="urn:microsoft.com/office/officeart/2018/5/layout/CenteredIconLabelDescriptionList"/>
    <dgm:cxn modelId="{FB718BC6-A586-4328-BA7D-2AD72BE735FA}" type="presParOf" srcId="{F7D4EB51-7D5B-48DB-868A-9D3E7B2D076B}" destId="{A48F07F5-165E-4921-A3FC-08E677F16219}" srcOrd="2" destOrd="0" presId="urn:microsoft.com/office/officeart/2018/5/layout/CenteredIconLabelDescriptionList"/>
    <dgm:cxn modelId="{51A1373B-EACE-4FAF-8A03-AFCAA1C1EEC7}" type="presParOf" srcId="{A48F07F5-165E-4921-A3FC-08E677F16219}" destId="{13663B3B-6DEE-4D56-B02B-58D170E2EE6E}" srcOrd="0" destOrd="0" presId="urn:microsoft.com/office/officeart/2018/5/layout/CenteredIconLabelDescriptionList"/>
    <dgm:cxn modelId="{D7CF0AD6-3733-42E1-A1B7-D6DE15D3288D}" type="presParOf" srcId="{A48F07F5-165E-4921-A3FC-08E677F16219}" destId="{CB79D33F-3E1A-4441-8CA9-F7255481EAD4}" srcOrd="1" destOrd="0" presId="urn:microsoft.com/office/officeart/2018/5/layout/CenteredIconLabelDescriptionList"/>
    <dgm:cxn modelId="{168BA5ED-F83B-4BB0-871B-3D1EB07324F8}" type="presParOf" srcId="{A48F07F5-165E-4921-A3FC-08E677F16219}" destId="{A17BB288-8DC6-4C73-BBDD-B06782D8F9E7}" srcOrd="2" destOrd="0" presId="urn:microsoft.com/office/officeart/2018/5/layout/CenteredIconLabelDescriptionList"/>
    <dgm:cxn modelId="{B5349B24-C1A4-47BF-943C-95AEE3ADF103}" type="presParOf" srcId="{A48F07F5-165E-4921-A3FC-08E677F16219}" destId="{CDC7D136-C257-4976-9E03-9C6A84CFFCC7}" srcOrd="3" destOrd="0" presId="urn:microsoft.com/office/officeart/2018/5/layout/CenteredIconLabelDescriptionList"/>
    <dgm:cxn modelId="{FA12B317-8AC5-4AF1-B793-41D37CB5493D}" type="presParOf" srcId="{A48F07F5-165E-4921-A3FC-08E677F16219}" destId="{355F4418-98C1-4DB6-935B-E2F8A555B44D}" srcOrd="4" destOrd="0" presId="urn:microsoft.com/office/officeart/2018/5/layout/CenteredIconLabelDescriptionList"/>
    <dgm:cxn modelId="{6217690F-675C-449F-B7E1-756B36262BDB}" type="presParOf" srcId="{F7D4EB51-7D5B-48DB-868A-9D3E7B2D076B}" destId="{31FA3F8D-B7DD-40A9-BDF3-52EFC761E1C8}" srcOrd="3" destOrd="0" presId="urn:microsoft.com/office/officeart/2018/5/layout/CenteredIconLabelDescriptionList"/>
    <dgm:cxn modelId="{3A48989C-D6D0-4E76-89D6-34D43870F1A4}" type="presParOf" srcId="{F7D4EB51-7D5B-48DB-868A-9D3E7B2D076B}" destId="{9C47A735-FEDE-43D3-81EC-F1981539550C}" srcOrd="4" destOrd="0" presId="urn:microsoft.com/office/officeart/2018/5/layout/CenteredIconLabelDescriptionList"/>
    <dgm:cxn modelId="{210069A3-B53C-4496-B205-EED04B8217C0}" type="presParOf" srcId="{9C47A735-FEDE-43D3-81EC-F1981539550C}" destId="{C8000CA2-201A-4C7E-B808-17300C36214A}" srcOrd="0" destOrd="0" presId="urn:microsoft.com/office/officeart/2018/5/layout/CenteredIconLabelDescriptionList"/>
    <dgm:cxn modelId="{97BD85D4-0801-4A98-ACA8-12A5D8159756}" type="presParOf" srcId="{9C47A735-FEDE-43D3-81EC-F1981539550C}" destId="{9FC7E836-7AE9-40CF-B63C-CABEBFA154F3}" srcOrd="1" destOrd="0" presId="urn:microsoft.com/office/officeart/2018/5/layout/CenteredIconLabelDescriptionList"/>
    <dgm:cxn modelId="{28DBA7D1-32D8-41EF-ABEB-EB3711EB8721}" type="presParOf" srcId="{9C47A735-FEDE-43D3-81EC-F1981539550C}" destId="{7A7BE63D-B1E1-4A45-8C7B-DD301A8D8CE3}" srcOrd="2" destOrd="0" presId="urn:microsoft.com/office/officeart/2018/5/layout/CenteredIconLabelDescriptionList"/>
    <dgm:cxn modelId="{74DFA58A-CE21-49BD-848D-43DCAFCCBB6F}" type="presParOf" srcId="{9C47A735-FEDE-43D3-81EC-F1981539550C}" destId="{4D33323F-32F7-4276-AAFF-0D5D53B1C45A}" srcOrd="3" destOrd="0" presId="urn:microsoft.com/office/officeart/2018/5/layout/CenteredIconLabelDescriptionList"/>
    <dgm:cxn modelId="{ADA7E29F-163B-4476-8C71-406AD397E584}" type="presParOf" srcId="{9C47A735-FEDE-43D3-81EC-F1981539550C}" destId="{9D034B78-0011-40C9-AC28-0CAF18EB93E0}" srcOrd="4" destOrd="0" presId="urn:microsoft.com/office/officeart/2018/5/layout/CenteredIconLabelDescriptionList"/>
    <dgm:cxn modelId="{457E9131-44F2-4DDB-AAD2-B5A1B7A48D0A}" type="presParOf" srcId="{F7D4EB51-7D5B-48DB-868A-9D3E7B2D076B}" destId="{F2D932F6-965A-46F9-9CB8-21348C778787}" srcOrd="5" destOrd="0" presId="urn:microsoft.com/office/officeart/2018/5/layout/CenteredIconLabelDescriptionList"/>
    <dgm:cxn modelId="{2839D51E-EE65-421E-A592-CD40039B4DF4}" type="presParOf" srcId="{F7D4EB51-7D5B-48DB-868A-9D3E7B2D076B}" destId="{5C9FBF9B-9C33-447D-A162-A6748E01489E}" srcOrd="6" destOrd="0" presId="urn:microsoft.com/office/officeart/2018/5/layout/CenteredIconLabelDescriptionList"/>
    <dgm:cxn modelId="{34636008-ED2A-410B-B961-AF2792A389BD}" type="presParOf" srcId="{5C9FBF9B-9C33-447D-A162-A6748E01489E}" destId="{97BB3DDC-1500-4AD6-A7BD-0944A8A077C9}" srcOrd="0" destOrd="0" presId="urn:microsoft.com/office/officeart/2018/5/layout/CenteredIconLabelDescriptionList"/>
    <dgm:cxn modelId="{CAFE3661-3811-4AD5-AB79-82E9630D9871}" type="presParOf" srcId="{5C9FBF9B-9C33-447D-A162-A6748E01489E}" destId="{2B230BB0-EA97-4C30-9042-E013CCAC5202}" srcOrd="1" destOrd="0" presId="urn:microsoft.com/office/officeart/2018/5/layout/CenteredIconLabelDescriptionList"/>
    <dgm:cxn modelId="{AE11EE5C-4744-4855-882E-E6C6E9D6E3C7}" type="presParOf" srcId="{5C9FBF9B-9C33-447D-A162-A6748E01489E}" destId="{419A192F-F4BE-4F45-9012-6992F13048D0}" srcOrd="2" destOrd="0" presId="urn:microsoft.com/office/officeart/2018/5/layout/CenteredIconLabelDescriptionList"/>
    <dgm:cxn modelId="{C43693E4-BD7C-4012-9415-7DA5F0ADBAC7}" type="presParOf" srcId="{5C9FBF9B-9C33-447D-A162-A6748E01489E}" destId="{29A00A95-E5C7-4B2D-904E-5B3349AC3AE1}" srcOrd="3" destOrd="0" presId="urn:microsoft.com/office/officeart/2018/5/layout/CenteredIconLabelDescriptionList"/>
    <dgm:cxn modelId="{0322D110-61E1-42D8-924E-905E1A49C325}" type="presParOf" srcId="{5C9FBF9B-9C33-447D-A162-A6748E01489E}" destId="{A6AA84D8-2AF6-4415-8FFE-96FD70C0E8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4956A-3530-4D5C-B751-23F82B22B871}">
      <dsp:nvSpPr>
        <dsp:cNvPr id="0" name=""/>
        <dsp:cNvSpPr/>
      </dsp:nvSpPr>
      <dsp:spPr>
        <a:xfrm>
          <a:off x="693544" y="1125707"/>
          <a:ext cx="743449" cy="743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CE108-246C-4907-B9BA-476E9E8AB147}">
      <dsp:nvSpPr>
        <dsp:cNvPr id="0" name=""/>
        <dsp:cNvSpPr/>
      </dsp:nvSpPr>
      <dsp:spPr>
        <a:xfrm>
          <a:off x="3198" y="1948365"/>
          <a:ext cx="2124140" cy="561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is Cellebrite Physical Analyzer</a:t>
          </a:r>
        </a:p>
      </dsp:txBody>
      <dsp:txXfrm>
        <a:off x="3198" y="1948365"/>
        <a:ext cx="2124140" cy="561631"/>
      </dsp:txXfrm>
    </dsp:sp>
    <dsp:sp modelId="{661F6ABD-38C5-4329-A544-0274BA87884A}">
      <dsp:nvSpPr>
        <dsp:cNvPr id="0" name=""/>
        <dsp:cNvSpPr/>
      </dsp:nvSpPr>
      <dsp:spPr>
        <a:xfrm>
          <a:off x="3198" y="2546838"/>
          <a:ext cx="2124140" cy="42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63B3B-6DEE-4D56-B02B-58D170E2EE6E}">
      <dsp:nvSpPr>
        <dsp:cNvPr id="0" name=""/>
        <dsp:cNvSpPr/>
      </dsp:nvSpPr>
      <dsp:spPr>
        <a:xfrm>
          <a:off x="3189409" y="1125707"/>
          <a:ext cx="743449" cy="743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BB288-8DC6-4C73-BBDD-B06782D8F9E7}">
      <dsp:nvSpPr>
        <dsp:cNvPr id="0" name=""/>
        <dsp:cNvSpPr/>
      </dsp:nvSpPr>
      <dsp:spPr>
        <a:xfrm>
          <a:off x="2499063" y="1948365"/>
          <a:ext cx="2124140" cy="561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Loading image into Cellebrite Physical Analyzer</a:t>
          </a:r>
        </a:p>
      </dsp:txBody>
      <dsp:txXfrm>
        <a:off x="2499063" y="1948365"/>
        <a:ext cx="2124140" cy="561631"/>
      </dsp:txXfrm>
    </dsp:sp>
    <dsp:sp modelId="{355F4418-98C1-4DB6-935B-E2F8A555B44D}">
      <dsp:nvSpPr>
        <dsp:cNvPr id="0" name=""/>
        <dsp:cNvSpPr/>
      </dsp:nvSpPr>
      <dsp:spPr>
        <a:xfrm>
          <a:off x="2499063" y="2546838"/>
          <a:ext cx="2124140" cy="42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00CA2-201A-4C7E-B808-17300C36214A}">
      <dsp:nvSpPr>
        <dsp:cNvPr id="0" name=""/>
        <dsp:cNvSpPr/>
      </dsp:nvSpPr>
      <dsp:spPr>
        <a:xfrm>
          <a:off x="5685274" y="1125707"/>
          <a:ext cx="743449" cy="743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BE63D-B1E1-4A45-8C7B-DD301A8D8CE3}">
      <dsp:nvSpPr>
        <dsp:cNvPr id="0" name=""/>
        <dsp:cNvSpPr/>
      </dsp:nvSpPr>
      <dsp:spPr>
        <a:xfrm>
          <a:off x="4994928" y="1948365"/>
          <a:ext cx="2124140" cy="561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Examining data with Cellebrite Physical Analyzer</a:t>
          </a:r>
        </a:p>
      </dsp:txBody>
      <dsp:txXfrm>
        <a:off x="4994928" y="1948365"/>
        <a:ext cx="2124140" cy="561631"/>
      </dsp:txXfrm>
    </dsp:sp>
    <dsp:sp modelId="{9D034B78-0011-40C9-AC28-0CAF18EB93E0}">
      <dsp:nvSpPr>
        <dsp:cNvPr id="0" name=""/>
        <dsp:cNvSpPr/>
      </dsp:nvSpPr>
      <dsp:spPr>
        <a:xfrm>
          <a:off x="4994928" y="2546838"/>
          <a:ext cx="2124140" cy="42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B3DDC-1500-4AD6-A7BD-0944A8A077C9}">
      <dsp:nvSpPr>
        <dsp:cNvPr id="0" name=""/>
        <dsp:cNvSpPr/>
      </dsp:nvSpPr>
      <dsp:spPr>
        <a:xfrm>
          <a:off x="8181139" y="1125707"/>
          <a:ext cx="743449" cy="743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A192F-F4BE-4F45-9012-6992F13048D0}">
      <dsp:nvSpPr>
        <dsp:cNvPr id="0" name=""/>
        <dsp:cNvSpPr/>
      </dsp:nvSpPr>
      <dsp:spPr>
        <a:xfrm>
          <a:off x="7490794" y="1948365"/>
          <a:ext cx="2124140" cy="561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Reporting with Cellebrite Physical Analyzer</a:t>
          </a:r>
        </a:p>
      </dsp:txBody>
      <dsp:txXfrm>
        <a:off x="7490794" y="1948365"/>
        <a:ext cx="2124140" cy="561631"/>
      </dsp:txXfrm>
    </dsp:sp>
    <dsp:sp modelId="{A6AA84D8-2AF6-4415-8FFE-96FD70C0E821}">
      <dsp:nvSpPr>
        <dsp:cNvPr id="0" name=""/>
        <dsp:cNvSpPr/>
      </dsp:nvSpPr>
      <dsp:spPr>
        <a:xfrm>
          <a:off x="7490794" y="2546838"/>
          <a:ext cx="2124140" cy="42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Reports</a:t>
          </a:r>
        </a:p>
      </dsp:txBody>
      <dsp:txXfrm>
        <a:off x="7490794" y="2546838"/>
        <a:ext cx="2124140" cy="420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0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3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4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5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1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11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04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840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69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8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6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1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5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3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58758C5-3950-9B90-4B65-5C2BE22EEA1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6225738"/>
            <a:ext cx="550007" cy="5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iOS 13 Cellebrite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3E2E-579D-2548-8E6E-48E71D81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Wizard window will open - Select </a:t>
            </a:r>
            <a:r>
              <a:rPr lang="en-US" i="1" dirty="0"/>
              <a:t>+Add </a:t>
            </a:r>
            <a:r>
              <a:rPr lang="en-US" dirty="0"/>
              <a:t>button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4F6B80-86CF-3144-8C75-664C662F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67" y="2160588"/>
            <a:ext cx="6267904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E3D476-950B-2F4C-BB30-57A6AF10CD2C}"/>
              </a:ext>
            </a:extLst>
          </p:cNvPr>
          <p:cNvCxnSpPr>
            <a:cxnSpLocks/>
          </p:cNvCxnSpPr>
          <p:nvPr/>
        </p:nvCxnSpPr>
        <p:spPr>
          <a:xfrm flipV="1">
            <a:off x="4623955" y="2785803"/>
            <a:ext cx="0" cy="506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963D-16A5-0042-AEB8-160487C0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i="1" dirty="0"/>
              <a:t>iOS File System / Backup / </a:t>
            </a:r>
            <a:r>
              <a:rPr lang="en-US" i="1" dirty="0" err="1"/>
              <a:t>GrayKey</a:t>
            </a:r>
            <a:r>
              <a:rPr lang="en-US" i="1" dirty="0"/>
              <a:t> extraction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01A69E-F8C4-E54F-BB7C-4890F174D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2215673"/>
            <a:ext cx="7213600" cy="390829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8F0F25-B959-9543-BECB-AA438CBCBC1C}"/>
              </a:ext>
            </a:extLst>
          </p:cNvPr>
          <p:cNvCxnSpPr>
            <a:cxnSpLocks/>
          </p:cNvCxnSpPr>
          <p:nvPr/>
        </p:nvCxnSpPr>
        <p:spPr>
          <a:xfrm flipH="1">
            <a:off x="6235585" y="4786053"/>
            <a:ext cx="656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3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E387-F74E-CB48-A42C-8A6D1A27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942"/>
            <a:ext cx="11353800" cy="1325563"/>
          </a:xfrm>
        </p:spPr>
        <p:txBody>
          <a:bodyPr/>
          <a:lstStyle/>
          <a:p>
            <a:r>
              <a:rPr lang="en-US" dirty="0"/>
              <a:t>Point Case Wizard to the Backup Folder by selecting the </a:t>
            </a:r>
            <a:r>
              <a:rPr lang="en-US" i="1" dirty="0"/>
              <a:t>Select Folder</a:t>
            </a:r>
            <a:r>
              <a:rPr lang="en-US" dirty="0"/>
              <a:t> button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8B6FAC-5623-FC46-82AB-5B6669935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45" y="2160588"/>
            <a:ext cx="4923747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63649-DC5F-D941-AE50-DE0E85A3F6EB}"/>
              </a:ext>
            </a:extLst>
          </p:cNvPr>
          <p:cNvCxnSpPr>
            <a:cxnSpLocks/>
          </p:cNvCxnSpPr>
          <p:nvPr/>
        </p:nvCxnSpPr>
        <p:spPr>
          <a:xfrm flipV="1">
            <a:off x="3389515" y="4957503"/>
            <a:ext cx="0" cy="460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9CF3-2C38-1D40-801E-CAB01D21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75"/>
            <a:ext cx="10515600" cy="1325563"/>
          </a:xfrm>
        </p:spPr>
        <p:txBody>
          <a:bodyPr/>
          <a:lstStyle/>
          <a:p>
            <a:r>
              <a:rPr lang="en-US" dirty="0"/>
              <a:t>Point at top level folder for iTunes backup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D68044-04A9-DD40-849F-477A8A987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26" y="2160588"/>
            <a:ext cx="6283585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8A65B5-2EDF-FF48-B555-254EA314524A}"/>
              </a:ext>
            </a:extLst>
          </p:cNvPr>
          <p:cNvCxnSpPr>
            <a:cxnSpLocks/>
          </p:cNvCxnSpPr>
          <p:nvPr/>
        </p:nvCxnSpPr>
        <p:spPr>
          <a:xfrm flipV="1">
            <a:off x="6235585" y="2282883"/>
            <a:ext cx="0" cy="460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8F6DBF-1F29-C740-9E5E-D55383A7969D}"/>
              </a:ext>
            </a:extLst>
          </p:cNvPr>
          <p:cNvCxnSpPr>
            <a:cxnSpLocks/>
          </p:cNvCxnSpPr>
          <p:nvPr/>
        </p:nvCxnSpPr>
        <p:spPr>
          <a:xfrm>
            <a:off x="7898130" y="5769033"/>
            <a:ext cx="9434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3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C6F-7380-5F46-AC54-9C10FE7A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245"/>
            <a:ext cx="11353800" cy="1325563"/>
          </a:xfrm>
        </p:spPr>
        <p:txBody>
          <a:bodyPr/>
          <a:lstStyle/>
          <a:p>
            <a:r>
              <a:rPr lang="en-US" dirty="0"/>
              <a:t>Once the iTunes Backup folder is selected hit </a:t>
            </a:r>
            <a:r>
              <a:rPr lang="en-US" i="1" dirty="0"/>
              <a:t>Next</a:t>
            </a:r>
            <a:endParaRPr lang="en-US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8D718AD-07AE-A44C-BEAC-BFD3B4D9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11" y="2160588"/>
            <a:ext cx="6219815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B99BA1-0E30-5B41-B5DB-C9409709DBFF}"/>
              </a:ext>
            </a:extLst>
          </p:cNvPr>
          <p:cNvCxnSpPr>
            <a:cxnSpLocks/>
          </p:cNvCxnSpPr>
          <p:nvPr/>
        </p:nvCxnSpPr>
        <p:spPr>
          <a:xfrm>
            <a:off x="7463790" y="5452110"/>
            <a:ext cx="497725" cy="39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C764E4-DDEF-B044-BB35-32A8F4F0E875}"/>
              </a:ext>
            </a:extLst>
          </p:cNvPr>
          <p:cNvCxnSpPr>
            <a:cxnSpLocks/>
          </p:cNvCxnSpPr>
          <p:nvPr/>
        </p:nvCxnSpPr>
        <p:spPr>
          <a:xfrm flipH="1">
            <a:off x="6624205" y="4229100"/>
            <a:ext cx="633845" cy="39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D040-819F-F842-882E-970272FE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4301"/>
            <a:ext cx="10515600" cy="1325563"/>
          </a:xfrm>
        </p:spPr>
        <p:txBody>
          <a:bodyPr/>
          <a:lstStyle/>
          <a:p>
            <a:r>
              <a:rPr lang="en-US" dirty="0"/>
              <a:t>Confirmation screen, hit </a:t>
            </a:r>
            <a:r>
              <a:rPr lang="en-US" i="1" dirty="0"/>
              <a:t>Next</a:t>
            </a:r>
            <a:r>
              <a:rPr lang="en-US" dirty="0"/>
              <a:t> to continue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C24D48-FAFD-8046-8B42-0B39BCD38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15" y="1459864"/>
            <a:ext cx="8154569" cy="5059835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DBDEF7-FA0C-4945-B61B-01DD69E09299}"/>
              </a:ext>
            </a:extLst>
          </p:cNvPr>
          <p:cNvCxnSpPr>
            <a:cxnSpLocks/>
          </p:cNvCxnSpPr>
          <p:nvPr/>
        </p:nvCxnSpPr>
        <p:spPr>
          <a:xfrm>
            <a:off x="8416290" y="5760720"/>
            <a:ext cx="528205" cy="419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5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EA0E27-4B20-5744-9AC7-5C39B2AC3841}"/>
              </a:ext>
            </a:extLst>
          </p:cNvPr>
          <p:cNvSpPr txBox="1"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Select optional examination tools and enrichment engines.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Hash sets is on by default.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Hit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Examine Data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to continue.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3AFCC-2A24-E746-A15F-A1F4E5B7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31" y="609600"/>
            <a:ext cx="5151973" cy="2601747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93B80C-8A66-9A4E-9F2C-9A19A8CE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57" y="3439020"/>
            <a:ext cx="4197323" cy="26023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2C569-2349-974E-B966-9CC4D2A0DCAF}"/>
              </a:ext>
            </a:extLst>
          </p:cNvPr>
          <p:cNvCxnSpPr>
            <a:cxnSpLocks/>
          </p:cNvCxnSpPr>
          <p:nvPr/>
        </p:nvCxnSpPr>
        <p:spPr>
          <a:xfrm>
            <a:off x="9925050" y="6057958"/>
            <a:ext cx="528205" cy="408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4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5DB1-A34F-044B-B314-78486AF1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489"/>
            <a:ext cx="10515600" cy="1325563"/>
          </a:xfrm>
        </p:spPr>
        <p:txBody>
          <a:bodyPr/>
          <a:lstStyle/>
          <a:p>
            <a:r>
              <a:rPr lang="en-US" dirty="0"/>
              <a:t>Cellebrite will begin to parse the image, progress bar is in the upper left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3722C5-F58F-2D46-B514-55D470F0A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66" y="2160588"/>
            <a:ext cx="5473505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9B6FA0-A2FB-8F44-9C17-D5A23BEDB415}"/>
              </a:ext>
            </a:extLst>
          </p:cNvPr>
          <p:cNvCxnSpPr>
            <a:cxnSpLocks/>
          </p:cNvCxnSpPr>
          <p:nvPr/>
        </p:nvCxnSpPr>
        <p:spPr>
          <a:xfrm flipH="1" flipV="1">
            <a:off x="5427865" y="2340033"/>
            <a:ext cx="668135" cy="208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0F7D0-721E-3747-BD56-7582A8C05042}"/>
              </a:ext>
            </a:extLst>
          </p:cNvPr>
          <p:cNvSpPr txBox="1"/>
          <p:nvPr/>
        </p:nvSpPr>
        <p:spPr>
          <a:xfrm>
            <a:off x="275013" y="1982796"/>
            <a:ext cx="35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the size of the Image, this may take minutes up to hours.</a:t>
            </a:r>
          </a:p>
        </p:txBody>
      </p:sp>
    </p:spTree>
    <p:extLst>
      <p:ext uri="{BB962C8B-B14F-4D97-AF65-F5344CB8AC3E}">
        <p14:creationId xmlns:p14="http://schemas.microsoft.com/office/powerpoint/2010/main" val="196686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2E2C-1513-5141-8AF1-CB081251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Cellebrite will detect the Image is encrypted and prompt you to enter the password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29ED9A-ADF3-4C4F-8461-ED8108B9F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91" y="2723241"/>
            <a:ext cx="3705742" cy="2686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AD054-DB72-7E48-9FB1-25A514628C20}"/>
              </a:ext>
            </a:extLst>
          </p:cNvPr>
          <p:cNvSpPr txBox="1"/>
          <p:nvPr/>
        </p:nvSpPr>
        <p:spPr>
          <a:xfrm>
            <a:off x="228600" y="3604789"/>
            <a:ext cx="46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the password found in the image creation pdf documentation that came along with the image and hit </a:t>
            </a:r>
            <a:r>
              <a:rPr lang="en-US" i="1" dirty="0"/>
              <a:t>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2F019-228F-424D-9038-E0842476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4628"/>
            <a:ext cx="9105900" cy="584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D2496-008A-4444-9BB4-109D0890D51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9258300" y="208672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2AF8CA-43FF-084B-9D18-4C6B66775CFE}"/>
              </a:ext>
            </a:extLst>
          </p:cNvPr>
          <p:cNvCxnSpPr>
            <a:cxnSpLocks/>
          </p:cNvCxnSpPr>
          <p:nvPr/>
        </p:nvCxnSpPr>
        <p:spPr>
          <a:xfrm>
            <a:off x="7246620" y="6180513"/>
            <a:ext cx="6958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8D250-66C1-0B4E-BC06-0B0D8B45D11A}"/>
              </a:ext>
            </a:extLst>
          </p:cNvPr>
          <p:cNvCxnSpPr>
            <a:cxnSpLocks/>
          </p:cNvCxnSpPr>
          <p:nvPr/>
        </p:nvCxnSpPr>
        <p:spPr>
          <a:xfrm flipH="1">
            <a:off x="6096000" y="58052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8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D5E9-DFB1-244A-86FF-D9B0DF52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Cellebrite will continue parsing the image until it reaches this optional message: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037540-158B-0449-8DB1-8CFCB71A9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0" y="2160588"/>
            <a:ext cx="7666058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B4BD-8307-DE4D-991A-7A9336FD149F}"/>
              </a:ext>
            </a:extLst>
          </p:cNvPr>
          <p:cNvSpPr txBox="1"/>
          <p:nvPr/>
        </p:nvSpPr>
        <p:spPr>
          <a:xfrm>
            <a:off x="285750" y="4079002"/>
            <a:ext cx="279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i="1" dirty="0"/>
              <a:t>Enrich </a:t>
            </a:r>
            <a:r>
              <a:rPr lang="en-US" dirty="0"/>
              <a:t>to continue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917281-9171-A54F-B283-86E625A22FA4}"/>
              </a:ext>
            </a:extLst>
          </p:cNvPr>
          <p:cNvCxnSpPr>
            <a:cxnSpLocks/>
          </p:cNvCxnSpPr>
          <p:nvPr/>
        </p:nvCxnSpPr>
        <p:spPr>
          <a:xfrm>
            <a:off x="11353800" y="4960620"/>
            <a:ext cx="0" cy="58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5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BB596A-EE1A-7A74-EAD6-1E9B0BD3F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75816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9674-729D-5549-8746-9ECA8F3E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Once the phone is fully parsed, the home screen will look like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2322F-A5EB-F944-A394-F7D1BCBA5ADB}"/>
              </a:ext>
            </a:extLst>
          </p:cNvPr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Extraction Summary page contains device info.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 good place to start is by looking at this page.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850197A-CD07-D541-962E-0BDEBE9B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r="-2" b="-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8835390" cy="2852737"/>
          </a:xfrm>
        </p:spPr>
        <p:txBody>
          <a:bodyPr/>
          <a:lstStyle/>
          <a:p>
            <a:r>
              <a:rPr lang="en-US" dirty="0"/>
              <a:t>Examining data with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7285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845-F5BD-ED4E-9215-B4F28D43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577"/>
            <a:ext cx="10515600" cy="1325563"/>
          </a:xfrm>
        </p:spPr>
        <p:txBody>
          <a:bodyPr/>
          <a:lstStyle/>
          <a:p>
            <a:r>
              <a:rPr lang="en-US" dirty="0"/>
              <a:t>Timeline: List of events day by day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7FA518-A572-474B-AE8F-74740FC6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15" y="2035416"/>
            <a:ext cx="9918885" cy="480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D7BD7-D467-3741-9D37-1FA042DF3B62}"/>
              </a:ext>
            </a:extLst>
          </p:cNvPr>
          <p:cNvSpPr txBox="1"/>
          <p:nvPr/>
        </p:nvSpPr>
        <p:spPr>
          <a:xfrm>
            <a:off x="125730" y="3105834"/>
            <a:ext cx="198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</a:t>
            </a:r>
            <a:r>
              <a:rPr lang="en-US" i="1" dirty="0"/>
              <a:t>Timeline icon to view.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27FCBB-7102-7A49-A545-299F08332411}"/>
              </a:ext>
            </a:extLst>
          </p:cNvPr>
          <p:cNvCxnSpPr>
            <a:cxnSpLocks/>
          </p:cNvCxnSpPr>
          <p:nvPr/>
        </p:nvCxnSpPr>
        <p:spPr>
          <a:xfrm>
            <a:off x="1530165" y="2863968"/>
            <a:ext cx="7429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4650-B200-D347-9367-F1E5CD4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80" y="100554"/>
            <a:ext cx="10515600" cy="1325563"/>
          </a:xfrm>
        </p:spPr>
        <p:txBody>
          <a:bodyPr/>
          <a:lstStyle/>
          <a:p>
            <a:r>
              <a:rPr lang="en-US" dirty="0"/>
              <a:t>Analyzed Data Tab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BC0575-5DA3-4C40-AF8C-110BEBB45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58" y="1964645"/>
            <a:ext cx="4509032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A877D-3C22-6846-B5B6-4C755243361F}"/>
              </a:ext>
            </a:extLst>
          </p:cNvPr>
          <p:cNvSpPr txBox="1"/>
          <p:nvPr/>
        </p:nvSpPr>
        <p:spPr>
          <a:xfrm>
            <a:off x="182880" y="2761098"/>
            <a:ext cx="4993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Breakdown of data categories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</a:t>
            </a:r>
            <a:r>
              <a:rPr lang="en-US" i="1" dirty="0"/>
              <a:t>Analyzed Data </a:t>
            </a:r>
            <a:r>
              <a:rPr lang="en-US" dirty="0"/>
              <a:t>to view all categories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70F2D-0F26-A948-90A4-AF066F056B67}"/>
              </a:ext>
            </a:extLst>
          </p:cNvPr>
          <p:cNvCxnSpPr>
            <a:cxnSpLocks/>
          </p:cNvCxnSpPr>
          <p:nvPr/>
        </p:nvCxnSpPr>
        <p:spPr>
          <a:xfrm>
            <a:off x="5176235" y="276109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6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204C-6426-7D43-AE4D-02010D80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List of Application Usage logs and Installed Applications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A1645CF-8F3E-2148-A5A2-7303F3633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87" y="2160588"/>
            <a:ext cx="7103663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711C2-2476-F64A-9218-DFD262789EDC}"/>
              </a:ext>
            </a:extLst>
          </p:cNvPr>
          <p:cNvCxnSpPr>
            <a:cxnSpLocks/>
          </p:cNvCxnSpPr>
          <p:nvPr/>
        </p:nvCxnSpPr>
        <p:spPr>
          <a:xfrm flipH="1">
            <a:off x="4457700" y="3113922"/>
            <a:ext cx="640080" cy="315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84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05D3-903A-E743-B3B3-34120A5E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– List of all calendar entries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434B124-30BC-CE43-A232-BA6F50067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370"/>
            <a:ext cx="12029231" cy="504063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15DD48-C872-0A4D-860C-283D7A1CEDBB}"/>
              </a:ext>
            </a:extLst>
          </p:cNvPr>
          <p:cNvCxnSpPr>
            <a:cxnSpLocks/>
          </p:cNvCxnSpPr>
          <p:nvPr/>
        </p:nvCxnSpPr>
        <p:spPr>
          <a:xfrm flipH="1">
            <a:off x="1440180" y="353833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76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B49A-EFB2-6A4E-9ADC-B45881D2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5"/>
            <a:ext cx="11068050" cy="1325563"/>
          </a:xfrm>
        </p:spPr>
        <p:txBody>
          <a:bodyPr/>
          <a:lstStyle/>
          <a:p>
            <a:r>
              <a:rPr lang="en-US" dirty="0"/>
              <a:t>Call log – list of received calls and outgoing calls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B5D00D-75B6-AC4C-A1A8-5CDF83B1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4" y="2160270"/>
            <a:ext cx="12207984" cy="469773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6EB0B2-2408-F14D-863F-DABFC7DFD9F3}"/>
              </a:ext>
            </a:extLst>
          </p:cNvPr>
          <p:cNvCxnSpPr>
            <a:cxnSpLocks/>
          </p:cNvCxnSpPr>
          <p:nvPr/>
        </p:nvCxnSpPr>
        <p:spPr>
          <a:xfrm flipH="1">
            <a:off x="1394460" y="433843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79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C59-F506-7742-AAA3-C42C697B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25"/>
            <a:ext cx="12192000" cy="1325563"/>
          </a:xfrm>
        </p:spPr>
        <p:txBody>
          <a:bodyPr/>
          <a:lstStyle/>
          <a:p>
            <a:r>
              <a:rPr lang="en-US" dirty="0"/>
              <a:t>Contacts – List of all contacts (includes 3</a:t>
            </a:r>
            <a:r>
              <a:rPr lang="en-US" baseline="30000" dirty="0"/>
              <a:t>rd</a:t>
            </a:r>
            <a:r>
              <a:rPr lang="en-US" dirty="0"/>
              <a:t> party applications)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372F80-9D0A-954F-A745-8724DA7B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90678"/>
            <a:ext cx="8596312" cy="3421256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AB2D14-D115-D041-951F-8EF57C1C8CD5}"/>
              </a:ext>
            </a:extLst>
          </p:cNvPr>
          <p:cNvCxnSpPr>
            <a:cxnSpLocks/>
          </p:cNvCxnSpPr>
          <p:nvPr/>
        </p:nvCxnSpPr>
        <p:spPr>
          <a:xfrm flipH="1">
            <a:off x="1497330" y="421270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2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FD55-4BAA-F14C-9DE9-339BC3783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9" y="365125"/>
            <a:ext cx="12169241" cy="1325563"/>
          </a:xfrm>
        </p:spPr>
        <p:txBody>
          <a:bodyPr/>
          <a:lstStyle/>
          <a:p>
            <a:r>
              <a:rPr lang="en-US" dirty="0"/>
              <a:t>Device tab – List of all devices connected via Bluetooth &amp;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C006E-7C9B-2848-BC72-CFA452F8D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720524"/>
            <a:ext cx="8596312" cy="2761565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1C85EA-7744-3647-8127-23376786BCF3}"/>
              </a:ext>
            </a:extLst>
          </p:cNvPr>
          <p:cNvCxnSpPr>
            <a:cxnSpLocks/>
          </p:cNvCxnSpPr>
          <p:nvPr/>
        </p:nvCxnSpPr>
        <p:spPr>
          <a:xfrm flipH="1">
            <a:off x="1943100" y="534427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071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F902-03F7-E148-A05E-13610427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r>
              <a:rPr lang="en-US" dirty="0"/>
              <a:t>Device locations – List of all BSSID locations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89CB7-A2E8-B54D-9391-C4490F980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2" y="2160588"/>
            <a:ext cx="8313653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521E7-CA13-6049-8810-CBC3631A22F3}"/>
              </a:ext>
            </a:extLst>
          </p:cNvPr>
          <p:cNvCxnSpPr>
            <a:cxnSpLocks/>
          </p:cNvCxnSpPr>
          <p:nvPr/>
        </p:nvCxnSpPr>
        <p:spPr>
          <a:xfrm flipH="1">
            <a:off x="2274570" y="4167321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5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Vaccine storage and manufacturing">
            <a:extLst>
              <a:ext uri="{FF2B5EF4-FFF2-40B4-BE49-F238E27FC236}">
                <a16:creationId xmlns:a16="http://schemas.microsoft.com/office/drawing/2014/main" id="{F9C770F1-FD3B-8004-B749-358B66854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01" r="23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What is Cellebrite Physical Analyzer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EEED-4A8A-C241-BE25-A665F29C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350"/>
            <a:ext cx="12192000" cy="1325563"/>
          </a:xfrm>
        </p:spPr>
        <p:txBody>
          <a:bodyPr/>
          <a:lstStyle/>
          <a:p>
            <a:r>
              <a:rPr lang="en-US" dirty="0"/>
              <a:t>Media – Audio, Photos, &amp; Videos across entire device</a:t>
            </a:r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3E99AC8-292B-474B-A9F2-A56EEDF4B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2" y="2243320"/>
            <a:ext cx="12213522" cy="461468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D56C82-DE4C-AB4B-9ECC-99A1521F79FD}"/>
              </a:ext>
            </a:extLst>
          </p:cNvPr>
          <p:cNvCxnSpPr>
            <a:cxnSpLocks/>
          </p:cNvCxnSpPr>
          <p:nvPr/>
        </p:nvCxnSpPr>
        <p:spPr>
          <a:xfrm flipH="1">
            <a:off x="1394460" y="50813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0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E301-C635-0D44-8074-C440098F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Memos – List of notes on device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7D64A7-3CA4-4F43-8554-7BDAB4179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28922"/>
            <a:ext cx="8596312" cy="374476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E36CCF-6932-DB41-A06F-26BB77AC1B13}"/>
              </a:ext>
            </a:extLst>
          </p:cNvPr>
          <p:cNvCxnSpPr>
            <a:cxnSpLocks/>
          </p:cNvCxnSpPr>
          <p:nvPr/>
        </p:nvCxnSpPr>
        <p:spPr>
          <a:xfrm flipH="1">
            <a:off x="1371600" y="46241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3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FE51-2CC9-2142-BC38-0084C4D3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3675"/>
            <a:ext cx="11353800" cy="1325563"/>
          </a:xfrm>
        </p:spPr>
        <p:txBody>
          <a:bodyPr/>
          <a:lstStyle/>
          <a:p>
            <a:r>
              <a:rPr lang="en-US" dirty="0"/>
              <a:t>Messages – List of all Messages on device (Includes 3</a:t>
            </a:r>
            <a:r>
              <a:rPr lang="en-US" baseline="30000" dirty="0"/>
              <a:t>rd</a:t>
            </a:r>
            <a:r>
              <a:rPr lang="en-US" dirty="0"/>
              <a:t> Party Applications)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8C97FB-41C8-924D-9390-0896CD9D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8" y="2160588"/>
            <a:ext cx="8555222" cy="3881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83677B-0F20-2E43-BBA5-01E3D89E257A}"/>
              </a:ext>
            </a:extLst>
          </p:cNvPr>
          <p:cNvCxnSpPr>
            <a:cxnSpLocks/>
          </p:cNvCxnSpPr>
          <p:nvPr/>
        </p:nvCxnSpPr>
        <p:spPr>
          <a:xfrm flipH="1">
            <a:off x="1760220" y="474991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5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B2D2-09C5-F541-9436-61C39646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" y="21124"/>
            <a:ext cx="11250930" cy="1325563"/>
          </a:xfrm>
        </p:spPr>
        <p:txBody>
          <a:bodyPr/>
          <a:lstStyle/>
          <a:p>
            <a:r>
              <a:rPr lang="en-US" dirty="0"/>
              <a:t>Search &amp; Web – List of Searches and Web History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DEA9B1-0C2F-8B41-B239-5E8F9AB5A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0" y="2160588"/>
            <a:ext cx="8584257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8F4FB6-D0CE-0B48-B434-75BBE5FB230A}"/>
              </a:ext>
            </a:extLst>
          </p:cNvPr>
          <p:cNvCxnSpPr>
            <a:cxnSpLocks/>
          </p:cNvCxnSpPr>
          <p:nvPr/>
        </p:nvCxnSpPr>
        <p:spPr>
          <a:xfrm flipH="1">
            <a:off x="1680210" y="506995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90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A227-8106-F24D-A92B-3202BD4A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675"/>
            <a:ext cx="12192000" cy="1325563"/>
          </a:xfrm>
        </p:spPr>
        <p:txBody>
          <a:bodyPr/>
          <a:lstStyle/>
          <a:p>
            <a:r>
              <a:rPr lang="en-US" dirty="0"/>
              <a:t>File Systems – View Databases with Built in SQL viewer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D19431-A0D9-C64A-A1DA-89E2CECF9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50" y="1014193"/>
            <a:ext cx="6786050" cy="58438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EFF2-3105-6E4B-B7D4-E1D313572D4D}"/>
              </a:ext>
            </a:extLst>
          </p:cNvPr>
          <p:cNvSpPr txBox="1"/>
          <p:nvPr/>
        </p:nvSpPr>
        <p:spPr>
          <a:xfrm>
            <a:off x="245745" y="3696949"/>
            <a:ext cx="4914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browse through the captured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this is an iTunes backup, the file system is limited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0F138-80AE-1F43-B657-596CF1DAF7BA}"/>
              </a:ext>
            </a:extLst>
          </p:cNvPr>
          <p:cNvCxnSpPr>
            <a:cxnSpLocks/>
          </p:cNvCxnSpPr>
          <p:nvPr/>
        </p:nvCxnSpPr>
        <p:spPr>
          <a:xfrm flipH="1">
            <a:off x="6755130" y="286396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D54850-E4EF-6845-8070-87407D1DDC90}"/>
              </a:ext>
            </a:extLst>
          </p:cNvPr>
          <p:cNvCxnSpPr>
            <a:cxnSpLocks/>
          </p:cNvCxnSpPr>
          <p:nvPr/>
        </p:nvCxnSpPr>
        <p:spPr>
          <a:xfrm>
            <a:off x="4983480" y="3936096"/>
            <a:ext cx="902970" cy="870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2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Creating reports with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1839546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89F5-336F-7445-875B-044D6B35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i="1" dirty="0"/>
              <a:t>Generate Report</a:t>
            </a:r>
            <a:r>
              <a:rPr lang="en-US" dirty="0"/>
              <a:t> button in upper right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384D3BB-0E4A-4144-BD9B-270B2B37A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17" y="2160588"/>
            <a:ext cx="8038604" cy="388143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A1A6E-CBEB-A44F-BF0C-B5ECB57FEE57}"/>
              </a:ext>
            </a:extLst>
          </p:cNvPr>
          <p:cNvCxnSpPr>
            <a:cxnSpLocks/>
          </p:cNvCxnSpPr>
          <p:nvPr/>
        </p:nvCxnSpPr>
        <p:spPr>
          <a:xfrm>
            <a:off x="11098530" y="1690688"/>
            <a:ext cx="0" cy="463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26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D752-52CB-AF45-B20F-78D18DF7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Report Creation Wizard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2B1770-C7C6-8A47-AF64-E5C3D58DB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990600"/>
            <a:ext cx="8115300" cy="586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B70E7-4879-E045-B7B9-7967E40316F4}"/>
              </a:ext>
            </a:extLst>
          </p:cNvPr>
          <p:cNvSpPr txBox="1"/>
          <p:nvPr/>
        </p:nvSpPr>
        <p:spPr>
          <a:xfrm>
            <a:off x="140274" y="1600854"/>
            <a:ext cx="336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the File name of the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C3B05-5BF1-6C43-BD5B-90DA590E819F}"/>
              </a:ext>
            </a:extLst>
          </p:cNvPr>
          <p:cNvSpPr txBox="1"/>
          <p:nvPr/>
        </p:nvSpPr>
        <p:spPr>
          <a:xfrm>
            <a:off x="140274" y="2576155"/>
            <a:ext cx="255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location to save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D2EFF-153B-FA46-AB5A-26DFB97C5CF2}"/>
              </a:ext>
            </a:extLst>
          </p:cNvPr>
          <p:cNvSpPr txBox="1"/>
          <p:nvPr/>
        </p:nvSpPr>
        <p:spPr>
          <a:xfrm>
            <a:off x="140274" y="3513377"/>
            <a:ext cx="19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Format(s)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6732D-3B70-804C-9261-56745935418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35885" y="3551456"/>
            <a:ext cx="5133595" cy="146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319A0-23C1-C544-86A5-8BCD20A8D38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99436" y="2050614"/>
            <a:ext cx="3396564" cy="710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031FEA-E6F8-0448-A51C-ED5EC73EB96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01066" y="1785520"/>
            <a:ext cx="25073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9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0979-B577-374F-96FE-0C063893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50930" cy="1325563"/>
          </a:xfrm>
        </p:spPr>
        <p:txBody>
          <a:bodyPr/>
          <a:lstStyle/>
          <a:p>
            <a:r>
              <a:rPr lang="en-US" dirty="0"/>
              <a:t>Once all mandatory fields are filled select </a:t>
            </a:r>
            <a:r>
              <a:rPr lang="en-US" i="1" dirty="0"/>
              <a:t>Next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A77DEE-6654-2947-9154-BB3B1BB64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75" y="2160588"/>
            <a:ext cx="5359487" cy="3881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2BA6D6-24AF-B345-B2D3-BF7B35F7B005}"/>
              </a:ext>
            </a:extLst>
          </p:cNvPr>
          <p:cNvCxnSpPr>
            <a:cxnSpLocks/>
          </p:cNvCxnSpPr>
          <p:nvPr/>
        </p:nvCxnSpPr>
        <p:spPr>
          <a:xfrm>
            <a:off x="9204960" y="6092190"/>
            <a:ext cx="659130" cy="383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59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ED33D-829D-4D4C-B744-58D10408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8" y="365125"/>
            <a:ext cx="8498052" cy="6501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182D9-AC88-2741-9585-C045DE951D48}"/>
              </a:ext>
            </a:extLst>
          </p:cNvPr>
          <p:cNvSpPr txBox="1"/>
          <p:nvPr/>
        </p:nvSpPr>
        <p:spPr>
          <a:xfrm>
            <a:off x="114300" y="1997839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data types to be included in reports (This is the default reporting by Cellebrite)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i="1" dirty="0"/>
              <a:t>Finish</a:t>
            </a:r>
            <a:r>
              <a:rPr lang="en-US" dirty="0"/>
              <a:t> and the reports will begin to generate.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the amount of data this usually takes hours to days.</a:t>
            </a:r>
          </a:p>
        </p:txBody>
      </p:sp>
    </p:spTree>
    <p:extLst>
      <p:ext uri="{BB962C8B-B14F-4D97-AF65-F5344CB8AC3E}">
        <p14:creationId xmlns:p14="http://schemas.microsoft.com/office/powerpoint/2010/main" val="426371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9F18F3-2986-3840-A177-93B3B21EB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30" y="1131994"/>
            <a:ext cx="784681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ngled shot of pen on a graph">
            <a:extLst>
              <a:ext uri="{FF2B5EF4-FFF2-40B4-BE49-F238E27FC236}">
                <a16:creationId xmlns:a16="http://schemas.microsoft.com/office/drawing/2014/main" id="{D5DC7F89-9FF6-9448-40AF-986D6DB81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1" algn="r" defTabSz="457200" rtl="0">
              <a:spcBef>
                <a:spcPct val="0"/>
              </a:spcBef>
            </a:pP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Review Reports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1429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FFCD-63E2-404F-BB00-D538AF32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Zipped Report from OneDrive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63D96C-68A2-9741-A132-14E73AC29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089"/>
            <a:ext cx="10515600" cy="23132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CC736-A169-8D42-A06D-3DA44C8419B2}"/>
              </a:ext>
            </a:extLst>
          </p:cNvPr>
          <p:cNvSpPr txBox="1"/>
          <p:nvPr/>
        </p:nvSpPr>
        <p:spPr>
          <a:xfrm>
            <a:off x="331470" y="3966210"/>
            <a:ext cx="18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Zip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4E816-6BC8-4542-93FF-20B6F0792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23" y="4435434"/>
            <a:ext cx="10099707" cy="135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D52A51-7512-894F-890C-D26F37FEBED5}"/>
              </a:ext>
            </a:extLst>
          </p:cNvPr>
          <p:cNvCxnSpPr>
            <a:cxnSpLocks/>
          </p:cNvCxnSpPr>
          <p:nvPr/>
        </p:nvCxnSpPr>
        <p:spPr>
          <a:xfrm flipH="1">
            <a:off x="2850227" y="3277176"/>
            <a:ext cx="661900" cy="303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08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201F-6A0A-8C44-8C08-37030F9C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Report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6ECF-EDD1-F343-BB7F-CEF04532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220430" cy="3880773"/>
          </a:xfrm>
        </p:spPr>
        <p:txBody>
          <a:bodyPr>
            <a:normAutofit/>
          </a:bodyPr>
          <a:lstStyle/>
          <a:p>
            <a:r>
              <a:rPr lang="en-US" dirty="0"/>
              <a:t>Included in this report package is an Excel, PDF, and UFDR Report. UFDRs are Cellebrite Reader Reports which look and function like Cellebrite PA.</a:t>
            </a:r>
          </a:p>
          <a:p>
            <a:r>
              <a:rPr lang="en-US" dirty="0"/>
              <a:t>The folders are source data. They are hyperlinked to reports, they must remain in the same folders for the Report hyperlinks to work.</a:t>
            </a:r>
          </a:p>
          <a:p>
            <a:r>
              <a:rPr lang="en-US" dirty="0"/>
              <a:t>Launch the </a:t>
            </a:r>
            <a:r>
              <a:rPr lang="en-US" dirty="0" err="1"/>
              <a:t>CellebriteReader</a:t>
            </a:r>
            <a:r>
              <a:rPr lang="en-US" dirty="0"/>
              <a:t> Program to view UFDR.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CC786-A78F-9E41-A7ED-21E33DD2D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7" b="1"/>
          <a:stretch/>
        </p:blipFill>
        <p:spPr bwMode="auto">
          <a:xfrm>
            <a:off x="6127951" y="2159000"/>
            <a:ext cx="3145536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5F1B78-7422-8942-B1A3-D7EF56AAE1FF}"/>
              </a:ext>
            </a:extLst>
          </p:cNvPr>
          <p:cNvCxnSpPr>
            <a:cxnSpLocks/>
          </p:cNvCxnSpPr>
          <p:nvPr/>
        </p:nvCxnSpPr>
        <p:spPr>
          <a:xfrm flipH="1">
            <a:off x="1402080" y="905410"/>
            <a:ext cx="5753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12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5" name="Isosceles Triangle 309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5DAF75-B235-C64E-80AC-E771F732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51" y="1204759"/>
            <a:ext cx="3856774" cy="453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D014-F283-6A40-9BCA-10ABE537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Once UFDR report opens. It will look and function exactly like Cellebrite PA.</a:t>
            </a:r>
          </a:p>
          <a:p>
            <a:r>
              <a:rPr lang="en-US">
                <a:solidFill>
                  <a:srgbClr val="FFFFFF"/>
                </a:solidFill>
              </a:rPr>
              <a:t>Poke around and have fun.</a:t>
            </a:r>
          </a:p>
        </p:txBody>
      </p:sp>
    </p:spTree>
    <p:extLst>
      <p:ext uri="{BB962C8B-B14F-4D97-AF65-F5344CB8AC3E}">
        <p14:creationId xmlns:p14="http://schemas.microsoft.com/office/powerpoint/2010/main" val="293600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5FDC0A-0135-7B4E-8C77-FDC0DC60C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2" y="2776420"/>
            <a:ext cx="4650004" cy="131362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C12A0CD-FF00-954C-AEF9-20047272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67" y="2805482"/>
            <a:ext cx="4650004" cy="12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13D493-DF2A-C54E-9CDE-CA1F902D9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2" y="2770608"/>
            <a:ext cx="4650004" cy="13252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71D4A7-72A3-754A-95C4-9558BD83A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67" y="2776419"/>
            <a:ext cx="4650004" cy="13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Loading Image into Cellebrite Physical Analyzer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C8D917-ACB0-7E49-9BD4-C91ADC8E1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1766827"/>
            <a:ext cx="3856774" cy="341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3B7D-F735-D742-89ED-3A8D97FEABCF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Open up Cellebrite Physical Analyzer </a:t>
            </a:r>
          </a:p>
        </p:txBody>
      </p:sp>
    </p:spTree>
    <p:extLst>
      <p:ext uri="{BB962C8B-B14F-4D97-AF65-F5344CB8AC3E}">
        <p14:creationId xmlns:p14="http://schemas.microsoft.com/office/powerpoint/2010/main" val="366840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91CCD8-3489-5C4E-B75E-D38CDFAEB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71" y="381289"/>
            <a:ext cx="9644629" cy="56662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FD55A-13A9-9C40-BBC5-5EE12629EFE5}"/>
              </a:ext>
            </a:extLst>
          </p:cNvPr>
          <p:cNvSpPr txBox="1"/>
          <p:nvPr/>
        </p:nvSpPr>
        <p:spPr>
          <a:xfrm>
            <a:off x="137160" y="2090172"/>
            <a:ext cx="2246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Once the program opens, Click on File and select open case.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F1372-41C1-B441-B0E0-2A0B75C8CAB6}"/>
              </a:ext>
            </a:extLst>
          </p:cNvPr>
          <p:cNvCxnSpPr>
            <a:cxnSpLocks/>
          </p:cNvCxnSpPr>
          <p:nvPr/>
        </p:nvCxnSpPr>
        <p:spPr>
          <a:xfrm flipH="1" flipV="1">
            <a:off x="4132465" y="1128453"/>
            <a:ext cx="759575" cy="231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844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19317</TotalTime>
  <Words>654</Words>
  <Application>Microsoft Office PowerPoint</Application>
  <PresentationFormat>Widescreen</PresentationFormat>
  <Paragraphs>84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Trebuchet MS</vt:lpstr>
      <vt:lpstr>Wingdings 3</vt:lpstr>
      <vt:lpstr>Facet</vt:lpstr>
      <vt:lpstr>iOS 13 Cellebrite Investigation</vt:lpstr>
      <vt:lpstr>Overview</vt:lpstr>
      <vt:lpstr>What is Cellebrite Physical Analyzer</vt:lpstr>
      <vt:lpstr>PowerPoint Presentation</vt:lpstr>
      <vt:lpstr>PowerPoint Presentation</vt:lpstr>
      <vt:lpstr>PowerPoint Presentation</vt:lpstr>
      <vt:lpstr>Loading Image into Cellebrite Physical Analyzer</vt:lpstr>
      <vt:lpstr>PowerPoint Presentation</vt:lpstr>
      <vt:lpstr>PowerPoint Presentation</vt:lpstr>
      <vt:lpstr>The Case Wizard window will open - Select +Add button</vt:lpstr>
      <vt:lpstr>Select iOS File System / Backup / GrayKey extraction</vt:lpstr>
      <vt:lpstr>Point Case Wizard to the Backup Folder by selecting the Select Folder button</vt:lpstr>
      <vt:lpstr>Point at top level folder for iTunes backup</vt:lpstr>
      <vt:lpstr>Once the iTunes Backup folder is selected hit Next</vt:lpstr>
      <vt:lpstr>Confirmation screen, hit Next to continue</vt:lpstr>
      <vt:lpstr>PowerPoint Presentation</vt:lpstr>
      <vt:lpstr>Cellebrite will begin to parse the image, progress bar is in the upper left</vt:lpstr>
      <vt:lpstr>Cellebrite will detect the Image is encrypted and prompt you to enter the password</vt:lpstr>
      <vt:lpstr>Cellebrite will continue parsing the image until it reaches this optional message:</vt:lpstr>
      <vt:lpstr>Once the phone is fully parsed, the home screen will look like this:</vt:lpstr>
      <vt:lpstr>Examining data with Cellebrite Physical Analyzer</vt:lpstr>
      <vt:lpstr>Timeline: List of events day by day</vt:lpstr>
      <vt:lpstr>Analyzed Data Tab</vt:lpstr>
      <vt:lpstr>Applications – List of Application Usage logs and Installed Applications</vt:lpstr>
      <vt:lpstr>Calendar – List of all calendar entries</vt:lpstr>
      <vt:lpstr>Call log – list of received calls and outgoing calls</vt:lpstr>
      <vt:lpstr>Contacts – List of all contacts (includes 3rd party applications)</vt:lpstr>
      <vt:lpstr>Device tab – List of all devices connected via Bluetooth &amp; WiFi</vt:lpstr>
      <vt:lpstr>Device locations – List of all BSSID locations</vt:lpstr>
      <vt:lpstr>Media – Audio, Photos, &amp; Videos across entire device</vt:lpstr>
      <vt:lpstr>Memos – List of notes on device</vt:lpstr>
      <vt:lpstr>Messages – List of all Messages on device (Includes 3rd Party Applications)</vt:lpstr>
      <vt:lpstr>Search &amp; Web – List of Searches and Web History</vt:lpstr>
      <vt:lpstr>File Systems – View Databases with Built in SQL viewer</vt:lpstr>
      <vt:lpstr>Creating reports with Cellebrite Physical Analyzer</vt:lpstr>
      <vt:lpstr>Select Generate Report button in upper right</vt:lpstr>
      <vt:lpstr>Report Creation Wizard</vt:lpstr>
      <vt:lpstr>Once all mandatory fields are filled select Next</vt:lpstr>
      <vt:lpstr>PowerPoint Presentation</vt:lpstr>
      <vt:lpstr>Review Reports</vt:lpstr>
      <vt:lpstr>Download the Zipped Report from OneDrive</vt:lpstr>
      <vt:lpstr>Report Package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5</cp:revision>
  <dcterms:created xsi:type="dcterms:W3CDTF">2021-01-18T02:02:41Z</dcterms:created>
  <dcterms:modified xsi:type="dcterms:W3CDTF">2022-11-21T06:47:46Z</dcterms:modified>
</cp:coreProperties>
</file>